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tif" ContentType="image/t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89" r:id="rId2"/>
    <p:sldId id="280" r:id="rId3"/>
    <p:sldId id="266" r:id="rId4"/>
    <p:sldId id="293" r:id="rId5"/>
    <p:sldId id="288" r:id="rId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-1904" y="-104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tif>
</file>

<file path=ppt/media/image3.tif>
</file>

<file path=ppt/media/image4.t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522781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0504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1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Изображение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Изображение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2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Изображение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Текст заголовка</a:t>
            </a:r>
          </a:p>
        </p:txBody>
      </p:sp>
      <p:sp>
        <p:nvSpPr>
          <p:cNvPr id="4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в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Изображение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7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3 шт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Изображение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Изображение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Изображение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Иван Арсентьев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–Иван Арсентьев</a:t>
            </a:r>
          </a:p>
        </p:txBody>
      </p:sp>
      <p:sp>
        <p:nvSpPr>
          <p:cNvPr id="94" name="«Место ввода цитаты».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«Место ввода цитаты».</a:t>
            </a:r>
          </a:p>
        </p:txBody>
      </p:sp>
      <p:sp>
        <p:nvSpPr>
          <p:cNvPr id="9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xmlns:p14="http://schemas.microsoft.com/office/powerpoint/2010/main"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4" Type="http://schemas.openxmlformats.org/officeDocument/2006/relationships/image" Target="../media/image4.ti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Прямоугольник"/>
          <p:cNvSpPr/>
          <p:nvPr/>
        </p:nvSpPr>
        <p:spPr>
          <a:xfrm>
            <a:off x="-9985" y="1030597"/>
            <a:ext cx="13036106" cy="2808683"/>
          </a:xfrm>
          <a:prstGeom prst="rect">
            <a:avLst/>
          </a:prstGeom>
          <a:solidFill>
            <a:srgbClr val="FCFCF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7" name="2 приложения на телефоны…"/>
          <p:cNvSpPr txBox="1"/>
          <p:nvPr/>
        </p:nvSpPr>
        <p:spPr>
          <a:xfrm>
            <a:off x="4448987" y="4505491"/>
            <a:ext cx="7513052" cy="419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300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 приложения на телефоны</a:t>
            </a:r>
          </a:p>
          <a:p>
            <a:pPr algn="l">
              <a:spcBef>
                <a:spcPts val="600"/>
              </a:spcBef>
              <a:defRPr sz="2000">
                <a:solidFill>
                  <a:srgbClr val="53585F"/>
                </a:solidFill>
              </a:defRPr>
            </a:pPr>
            <a:r>
              <a:t>Клиентское и бизнес приложения для iOS и  Android</a:t>
            </a:r>
          </a:p>
          <a:p>
            <a:pPr algn="l">
              <a:spcBef>
                <a:spcPts val="600"/>
              </a:spcBef>
              <a:defRPr sz="2000">
                <a:solidFill>
                  <a:srgbClr val="53585F"/>
                </a:solidFill>
              </a:defRPr>
            </a:pPr>
            <a:endParaRPr/>
          </a:p>
          <a:p>
            <a:pPr algn="l">
              <a:defRPr sz="2300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Сервер и база распорознованя лиц</a:t>
            </a:r>
          </a:p>
          <a:p>
            <a:pPr algn="l">
              <a:spcBef>
                <a:spcPts val="600"/>
              </a:spcBef>
              <a:defRPr sz="2000">
                <a:solidFill>
                  <a:srgbClr val="53585F"/>
                </a:solidFill>
              </a:defRPr>
            </a:pPr>
            <a:r>
              <a:t>Один из лучших в мире алгоритмов</a:t>
            </a:r>
          </a:p>
          <a:p>
            <a:pPr algn="l">
              <a:spcBef>
                <a:spcPts val="600"/>
              </a:spcBef>
              <a:defRPr sz="2000">
                <a:solidFill>
                  <a:srgbClr val="53585F"/>
                </a:solidFill>
              </a:defRPr>
            </a:pPr>
            <a:endParaRPr/>
          </a:p>
          <a:p>
            <a:pPr algn="l">
              <a:defRPr sz="2300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Платежный шлюз</a:t>
            </a:r>
          </a:p>
          <a:p>
            <a:pPr algn="l">
              <a:spcBef>
                <a:spcPts val="600"/>
              </a:spcBef>
              <a:defRPr sz="2000">
                <a:solidFill>
                  <a:srgbClr val="53585F"/>
                </a:solidFill>
              </a:defRPr>
            </a:pPr>
            <a:r>
              <a:t>Tinkoff банк -&gt; …</a:t>
            </a:r>
          </a:p>
          <a:p>
            <a:pPr algn="l">
              <a:spcBef>
                <a:spcPts val="600"/>
              </a:spcBef>
              <a:defRPr sz="2000">
                <a:solidFill>
                  <a:srgbClr val="53585F"/>
                </a:solidFill>
              </a:defRPr>
            </a:pPr>
            <a:endParaRPr/>
          </a:p>
          <a:p>
            <a:pPr algn="l">
              <a:defRPr sz="2300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Проверка счета </a:t>
            </a:r>
          </a:p>
          <a:p>
            <a:pPr algn="l">
              <a:spcBef>
                <a:spcPts val="600"/>
              </a:spcBef>
              <a:defRPr sz="2000">
                <a:solidFill>
                  <a:srgbClr val="53585F"/>
                </a:solidFill>
              </a:defRPr>
            </a:pPr>
            <a:r>
              <a:t>Сервис ФНС</a:t>
            </a:r>
          </a:p>
        </p:txBody>
      </p:sp>
      <p:sp>
        <p:nvSpPr>
          <p:cNvPr id="308" name="Ключевые элементы системы являются: клиентское и бизнес приложения, сервер и база данных распознавания лиц, платежный шлюз, подключение к сервису Федеральной налоговой службы (ФНС) для проверки счетов, а также основной сервер и база данных клиентов"/>
          <p:cNvSpPr txBox="1"/>
          <p:nvPr/>
        </p:nvSpPr>
        <p:spPr>
          <a:xfrm>
            <a:off x="882106" y="1626583"/>
            <a:ext cx="11240588" cy="1616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500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Ключевые элементы системы являются: клиентское и бизнес приложения, сервер и база данных распознавания лиц, платежный шлюз, подключение к сервису Федеральной налоговой службы (ФНС) для проверки счетов, а также основной сервер и база данных клиентов</a:t>
            </a:r>
          </a:p>
        </p:txBody>
      </p:sp>
      <p:sp>
        <p:nvSpPr>
          <p:cNvPr id="309" name="Линия"/>
          <p:cNvSpPr/>
          <p:nvPr/>
        </p:nvSpPr>
        <p:spPr>
          <a:xfrm>
            <a:off x="-10934" y="3842725"/>
            <a:ext cx="13055792" cy="1"/>
          </a:xfrm>
          <a:prstGeom prst="line">
            <a:avLst/>
          </a:prstGeom>
          <a:ln w="12700">
            <a:solidFill>
              <a:srgbClr val="D3DAD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310" name="Линия"/>
          <p:cNvSpPr/>
          <p:nvPr/>
        </p:nvSpPr>
        <p:spPr>
          <a:xfrm>
            <a:off x="-30800" y="1038078"/>
            <a:ext cx="13095524" cy="1"/>
          </a:xfrm>
          <a:prstGeom prst="line">
            <a:avLst/>
          </a:prstGeom>
          <a:ln w="12700">
            <a:solidFill>
              <a:srgbClr val="D3DAD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311" name="Техническая реализация"/>
          <p:cNvSpPr txBox="1"/>
          <p:nvPr/>
        </p:nvSpPr>
        <p:spPr>
          <a:xfrm>
            <a:off x="2175229" y="44079"/>
            <a:ext cx="8683467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 err="1"/>
              <a:t>Техническая</a:t>
            </a:r>
            <a:r>
              <a:rPr b="1" dirty="0"/>
              <a:t> </a:t>
            </a:r>
            <a:r>
              <a:rPr b="1" dirty="0" err="1"/>
              <a:t>реализация</a:t>
            </a:r>
            <a:endParaRPr b="1" dirty="0"/>
          </a:p>
        </p:txBody>
      </p:sp>
      <p:sp>
        <p:nvSpPr>
          <p:cNvPr id="312" name="Телефон"/>
          <p:cNvSpPr/>
          <p:nvPr/>
        </p:nvSpPr>
        <p:spPr>
          <a:xfrm>
            <a:off x="2452194" y="4413250"/>
            <a:ext cx="450185" cy="9271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8" y="0"/>
                </a:moveTo>
                <a:cubicBezTo>
                  <a:pt x="934" y="0"/>
                  <a:pt x="0" y="453"/>
                  <a:pt x="0" y="1004"/>
                </a:cubicBezTo>
                <a:lnTo>
                  <a:pt x="0" y="20596"/>
                </a:lnTo>
                <a:cubicBezTo>
                  <a:pt x="0" y="21152"/>
                  <a:pt x="934" y="21600"/>
                  <a:pt x="2068" y="21600"/>
                </a:cubicBezTo>
                <a:lnTo>
                  <a:pt x="19532" y="21600"/>
                </a:lnTo>
                <a:cubicBezTo>
                  <a:pt x="20666" y="21600"/>
                  <a:pt x="21600" y="21147"/>
                  <a:pt x="21600" y="20596"/>
                </a:cubicBezTo>
                <a:lnTo>
                  <a:pt x="21600" y="1004"/>
                </a:lnTo>
                <a:cubicBezTo>
                  <a:pt x="21600" y="453"/>
                  <a:pt x="20677" y="0"/>
                  <a:pt x="19532" y="0"/>
                </a:cubicBezTo>
                <a:lnTo>
                  <a:pt x="2068" y="0"/>
                </a:lnTo>
                <a:close/>
                <a:moveTo>
                  <a:pt x="9142" y="1350"/>
                </a:moveTo>
                <a:lnTo>
                  <a:pt x="12468" y="1350"/>
                </a:lnTo>
                <a:cubicBezTo>
                  <a:pt x="12758" y="1350"/>
                  <a:pt x="12990" y="1463"/>
                  <a:pt x="12990" y="1604"/>
                </a:cubicBezTo>
                <a:cubicBezTo>
                  <a:pt x="12990" y="1744"/>
                  <a:pt x="12758" y="1858"/>
                  <a:pt x="12468" y="1858"/>
                </a:cubicBezTo>
                <a:lnTo>
                  <a:pt x="9142" y="1858"/>
                </a:lnTo>
                <a:cubicBezTo>
                  <a:pt x="8853" y="1858"/>
                  <a:pt x="8621" y="1744"/>
                  <a:pt x="8621" y="1604"/>
                </a:cubicBezTo>
                <a:cubicBezTo>
                  <a:pt x="8621" y="1463"/>
                  <a:pt x="8853" y="1350"/>
                  <a:pt x="9142" y="1350"/>
                </a:cubicBezTo>
                <a:close/>
                <a:moveTo>
                  <a:pt x="1477" y="2927"/>
                </a:moveTo>
                <a:lnTo>
                  <a:pt x="20123" y="2927"/>
                </a:lnTo>
                <a:lnTo>
                  <a:pt x="20123" y="18985"/>
                </a:lnTo>
                <a:lnTo>
                  <a:pt x="1477" y="18985"/>
                </a:lnTo>
                <a:lnTo>
                  <a:pt x="1477" y="2927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3" name="Телефон"/>
          <p:cNvSpPr/>
          <p:nvPr/>
        </p:nvSpPr>
        <p:spPr>
          <a:xfrm>
            <a:off x="3012615" y="4413250"/>
            <a:ext cx="450185" cy="9271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8" y="0"/>
                </a:moveTo>
                <a:cubicBezTo>
                  <a:pt x="934" y="0"/>
                  <a:pt x="0" y="453"/>
                  <a:pt x="0" y="1004"/>
                </a:cubicBezTo>
                <a:lnTo>
                  <a:pt x="0" y="20596"/>
                </a:lnTo>
                <a:cubicBezTo>
                  <a:pt x="0" y="21152"/>
                  <a:pt x="934" y="21600"/>
                  <a:pt x="2068" y="21600"/>
                </a:cubicBezTo>
                <a:lnTo>
                  <a:pt x="19532" y="21600"/>
                </a:lnTo>
                <a:cubicBezTo>
                  <a:pt x="20666" y="21600"/>
                  <a:pt x="21600" y="21147"/>
                  <a:pt x="21600" y="20596"/>
                </a:cubicBezTo>
                <a:lnTo>
                  <a:pt x="21600" y="1004"/>
                </a:lnTo>
                <a:cubicBezTo>
                  <a:pt x="21600" y="453"/>
                  <a:pt x="20677" y="0"/>
                  <a:pt x="19532" y="0"/>
                </a:cubicBezTo>
                <a:lnTo>
                  <a:pt x="2068" y="0"/>
                </a:lnTo>
                <a:close/>
                <a:moveTo>
                  <a:pt x="9142" y="1350"/>
                </a:moveTo>
                <a:lnTo>
                  <a:pt x="12468" y="1350"/>
                </a:lnTo>
                <a:cubicBezTo>
                  <a:pt x="12758" y="1350"/>
                  <a:pt x="12990" y="1463"/>
                  <a:pt x="12990" y="1604"/>
                </a:cubicBezTo>
                <a:cubicBezTo>
                  <a:pt x="12990" y="1744"/>
                  <a:pt x="12758" y="1858"/>
                  <a:pt x="12468" y="1858"/>
                </a:cubicBezTo>
                <a:lnTo>
                  <a:pt x="9142" y="1858"/>
                </a:lnTo>
                <a:cubicBezTo>
                  <a:pt x="8853" y="1858"/>
                  <a:pt x="8621" y="1744"/>
                  <a:pt x="8621" y="1604"/>
                </a:cubicBezTo>
                <a:cubicBezTo>
                  <a:pt x="8621" y="1463"/>
                  <a:pt x="8853" y="1350"/>
                  <a:pt x="9142" y="1350"/>
                </a:cubicBezTo>
                <a:close/>
                <a:moveTo>
                  <a:pt x="1477" y="2927"/>
                </a:moveTo>
                <a:lnTo>
                  <a:pt x="20123" y="2927"/>
                </a:lnTo>
                <a:lnTo>
                  <a:pt x="20123" y="18985"/>
                </a:lnTo>
                <a:lnTo>
                  <a:pt x="1477" y="18985"/>
                </a:lnTo>
                <a:lnTo>
                  <a:pt x="1477" y="2927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14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1141" y="6641023"/>
            <a:ext cx="1000920" cy="1000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5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18320" y="7811527"/>
            <a:ext cx="1046561" cy="104656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6" name="Изображение" descr="Изображение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41141" y="5608760"/>
            <a:ext cx="1000920" cy="100092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8740360"/>
      </p:ext>
    </p:extLst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Установить приложение, заполнить профиль"/>
          <p:cNvSpPr txBox="1"/>
          <p:nvPr/>
        </p:nvSpPr>
        <p:spPr>
          <a:xfrm>
            <a:off x="1230230" y="1753989"/>
            <a:ext cx="486521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457200">
              <a:defRPr sz="2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b="1" dirty="0"/>
              <a:t>УСТАНОВКА</a:t>
            </a:r>
          </a:p>
          <a:p>
            <a:r>
              <a:rPr dirty="0" err="1"/>
              <a:t>Установить</a:t>
            </a:r>
            <a:r>
              <a:rPr dirty="0"/>
              <a:t> </a:t>
            </a:r>
            <a:r>
              <a:rPr dirty="0" err="1"/>
              <a:t>приложение</a:t>
            </a:r>
            <a:r>
              <a:rPr dirty="0"/>
              <a:t>, </a:t>
            </a:r>
            <a:r>
              <a:rPr dirty="0" err="1"/>
              <a:t>заполнить</a:t>
            </a:r>
            <a:r>
              <a:rPr dirty="0"/>
              <a:t> </a:t>
            </a:r>
            <a:r>
              <a:rPr dirty="0" err="1"/>
              <a:t>профиль</a:t>
            </a:r>
            <a:r>
              <a:rPr lang="ru-RU" dirty="0"/>
              <a:t>, привязать карту</a:t>
            </a:r>
            <a:endParaRPr dirty="0"/>
          </a:p>
        </p:txBody>
      </p:sp>
      <p:sp>
        <p:nvSpPr>
          <p:cNvPr id="192" name="Линия"/>
          <p:cNvSpPr/>
          <p:nvPr/>
        </p:nvSpPr>
        <p:spPr>
          <a:xfrm>
            <a:off x="-30800" y="1038078"/>
            <a:ext cx="13095524" cy="1"/>
          </a:xfrm>
          <a:prstGeom prst="line">
            <a:avLst/>
          </a:prstGeom>
          <a:ln w="12700">
            <a:solidFill>
              <a:srgbClr val="D3DAD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93" name="Схема работы для потребителя"/>
          <p:cNvSpPr txBox="1"/>
          <p:nvPr/>
        </p:nvSpPr>
        <p:spPr>
          <a:xfrm>
            <a:off x="3976067" y="44079"/>
            <a:ext cx="5052666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 err="1"/>
              <a:t>Схема</a:t>
            </a:r>
            <a:r>
              <a:rPr b="1" dirty="0"/>
              <a:t> </a:t>
            </a:r>
            <a:r>
              <a:rPr b="1" dirty="0" err="1"/>
              <a:t>работы</a:t>
            </a:r>
            <a:endParaRPr b="1" dirty="0"/>
          </a:p>
        </p:txBody>
      </p:sp>
      <p:sp>
        <p:nvSpPr>
          <p:cNvPr id="194" name="1"/>
          <p:cNvSpPr/>
          <p:nvPr/>
        </p:nvSpPr>
        <p:spPr>
          <a:xfrm>
            <a:off x="44447" y="1926399"/>
            <a:ext cx="927101" cy="927100"/>
          </a:xfrm>
          <a:prstGeom prst="ellipse">
            <a:avLst/>
          </a:prstGeom>
          <a:gradFill>
            <a:gsLst>
              <a:gs pos="0">
                <a:schemeClr val="accent6">
                  <a:lumOff val="-8741"/>
                </a:schemeClr>
              </a:gs>
              <a:gs pos="100000">
                <a:srgbClr val="BD4E9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1</a:t>
            </a:r>
          </a:p>
        </p:txBody>
      </p:sp>
      <p:sp>
        <p:nvSpPr>
          <p:cNvPr id="195" name="Линия"/>
          <p:cNvSpPr/>
          <p:nvPr/>
        </p:nvSpPr>
        <p:spPr>
          <a:xfrm flipV="1">
            <a:off x="6439668" y="1600396"/>
            <a:ext cx="77296" cy="7057828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96" name="В заведении увидеть активных пользователей приложения или сфоткать желающих оплатить Face Pay"/>
          <p:cNvSpPr txBox="1"/>
          <p:nvPr/>
        </p:nvSpPr>
        <p:spPr>
          <a:xfrm>
            <a:off x="6987910" y="3013941"/>
            <a:ext cx="5502861" cy="2226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457200">
              <a:defRPr sz="2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b="1" dirty="0"/>
              <a:t>НАЧАЛО РАБОТЫ</a:t>
            </a:r>
            <a:endParaRPr lang="ru-RU" dirty="0"/>
          </a:p>
          <a:p>
            <a:pPr marL="342900" indent="-342900">
              <a:buFontTx/>
              <a:buChar char="-"/>
            </a:pPr>
            <a:r>
              <a:rPr lang="ru-RU" dirty="0"/>
              <a:t>подтвердить нахождение </a:t>
            </a:r>
            <a:r>
              <a:rPr dirty="0" err="1"/>
              <a:t>активных</a:t>
            </a:r>
            <a:r>
              <a:rPr dirty="0"/>
              <a:t> </a:t>
            </a:r>
            <a:r>
              <a:rPr dirty="0" err="1"/>
              <a:t>пользователей</a:t>
            </a:r>
            <a:r>
              <a:rPr lang="ru-RU" dirty="0"/>
              <a:t> в приложении</a:t>
            </a:r>
            <a:r>
              <a:rPr dirty="0"/>
              <a:t>  </a:t>
            </a:r>
            <a:endParaRPr lang="ru-RU" dirty="0"/>
          </a:p>
          <a:p>
            <a:pPr marL="342900" indent="-342900">
              <a:buFontTx/>
              <a:buChar char="-"/>
            </a:pPr>
            <a:r>
              <a:rPr dirty="0" err="1"/>
              <a:t>или</a:t>
            </a:r>
            <a:r>
              <a:rPr dirty="0"/>
              <a:t> </a:t>
            </a:r>
            <a:r>
              <a:rPr dirty="0" err="1"/>
              <a:t>сфот</a:t>
            </a:r>
            <a:r>
              <a:rPr lang="ru-RU" dirty="0" err="1"/>
              <a:t>ографировать</a:t>
            </a:r>
            <a:r>
              <a:rPr lang="ru-RU" dirty="0"/>
              <a:t> клиента</a:t>
            </a:r>
            <a:r>
              <a:rPr dirty="0"/>
              <a:t> F</a:t>
            </a:r>
            <a:r>
              <a:rPr lang="en-US" dirty="0"/>
              <a:t>P</a:t>
            </a:r>
            <a:r>
              <a:rPr dirty="0"/>
              <a:t> </a:t>
            </a:r>
            <a:r>
              <a:rPr lang="ru-RU" dirty="0"/>
              <a:t>                                </a:t>
            </a:r>
            <a:r>
              <a:rPr lang="en-US" sz="1800" dirty="0"/>
              <a:t>(</a:t>
            </a:r>
            <a:r>
              <a:rPr lang="ru-RU" sz="1800" dirty="0"/>
              <a:t>продавец или планшет на входе)</a:t>
            </a:r>
          </a:p>
          <a:p>
            <a:pPr marL="342900" indent="-342900">
              <a:buFontTx/>
              <a:buChar char="-"/>
            </a:pPr>
            <a:r>
              <a:rPr lang="ru-RU" dirty="0"/>
              <a:t>поздороваться по имени, сделать предложение на основе прошлых заказов </a:t>
            </a:r>
            <a:endParaRPr sz="2400" dirty="0"/>
          </a:p>
        </p:txBody>
      </p:sp>
      <p:sp>
        <p:nvSpPr>
          <p:cNvPr id="197" name="2"/>
          <p:cNvSpPr/>
          <p:nvPr/>
        </p:nvSpPr>
        <p:spPr>
          <a:xfrm>
            <a:off x="11800536" y="1767389"/>
            <a:ext cx="927101" cy="927100"/>
          </a:xfrm>
          <a:prstGeom prst="ellipse">
            <a:avLst/>
          </a:prstGeom>
          <a:gradFill>
            <a:gsLst>
              <a:gs pos="0">
                <a:schemeClr val="accent6">
                  <a:lumOff val="-8741"/>
                </a:schemeClr>
              </a:gs>
              <a:gs pos="100000">
                <a:srgbClr val="BD4E9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dirty="0"/>
              <a:t>1</a:t>
            </a:r>
            <a:endParaRPr dirty="0"/>
          </a:p>
        </p:txBody>
      </p:sp>
      <p:sp>
        <p:nvSpPr>
          <p:cNvPr id="200" name="Улыбнуться на камеру или активизировать приложение"/>
          <p:cNvSpPr txBox="1"/>
          <p:nvPr/>
        </p:nvSpPr>
        <p:spPr>
          <a:xfrm>
            <a:off x="1278479" y="5350347"/>
            <a:ext cx="4783527" cy="2564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457200">
              <a:defRPr sz="2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b="1" dirty="0"/>
              <a:t>ЗАКРЫТИЕ</a:t>
            </a:r>
          </a:p>
          <a:p>
            <a:pPr marL="342900" indent="-342900">
              <a:buFontTx/>
              <a:buChar char="-"/>
            </a:pPr>
            <a:r>
              <a:rPr lang="ru-RU" dirty="0"/>
              <a:t>попросить закрыть счет</a:t>
            </a:r>
          </a:p>
          <a:p>
            <a:pPr marL="342900" indent="-342900">
              <a:buFontTx/>
              <a:buChar char="-"/>
            </a:pPr>
            <a:r>
              <a:rPr lang="ru-RU" dirty="0"/>
              <a:t>если сумма выше лимита, подтвердить чек</a:t>
            </a:r>
          </a:p>
          <a:p>
            <a:pPr marL="342900" indent="-342900">
              <a:buFontTx/>
              <a:buChar char="-"/>
            </a:pPr>
            <a:r>
              <a:rPr lang="ru-RU" dirty="0"/>
              <a:t>получить бонусные баллы</a:t>
            </a:r>
          </a:p>
          <a:p>
            <a:endParaRPr lang="ru-RU" dirty="0"/>
          </a:p>
          <a:p>
            <a:pPr marL="342900" indent="-342900">
              <a:buFontTx/>
              <a:buChar char="-"/>
            </a:pPr>
            <a:r>
              <a:rPr lang="ru-RU" dirty="0"/>
              <a:t>поделить расходы с друзьями</a:t>
            </a:r>
          </a:p>
          <a:p>
            <a:pPr marL="342900" indent="-342900">
              <a:buFontTx/>
              <a:buChar char="-"/>
            </a:pPr>
            <a:r>
              <a:rPr lang="ru-RU" dirty="0"/>
              <a:t>оставить обратную связь/чаевые</a:t>
            </a:r>
          </a:p>
        </p:txBody>
      </p:sp>
      <p:sp>
        <p:nvSpPr>
          <p:cNvPr id="201" name="Линия"/>
          <p:cNvSpPr/>
          <p:nvPr/>
        </p:nvSpPr>
        <p:spPr>
          <a:xfrm flipH="1">
            <a:off x="6237637" y="2005004"/>
            <a:ext cx="551566" cy="0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202" name="3"/>
          <p:cNvSpPr/>
          <p:nvPr/>
        </p:nvSpPr>
        <p:spPr>
          <a:xfrm>
            <a:off x="9865" y="5074103"/>
            <a:ext cx="927101" cy="927100"/>
          </a:xfrm>
          <a:prstGeom prst="ellipse">
            <a:avLst/>
          </a:prstGeom>
          <a:gradFill>
            <a:gsLst>
              <a:gs pos="0">
                <a:schemeClr val="accent6">
                  <a:lumOff val="-8741"/>
                </a:schemeClr>
              </a:gs>
              <a:gs pos="100000">
                <a:srgbClr val="BD4E9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3</a:t>
            </a:r>
          </a:p>
        </p:txBody>
      </p:sp>
      <p:sp>
        <p:nvSpPr>
          <p:cNvPr id="204" name="Линия"/>
          <p:cNvSpPr/>
          <p:nvPr/>
        </p:nvSpPr>
        <p:spPr>
          <a:xfrm flipH="1">
            <a:off x="6209134" y="5537653"/>
            <a:ext cx="551567" cy="0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205" name="4"/>
          <p:cNvSpPr/>
          <p:nvPr/>
        </p:nvSpPr>
        <p:spPr>
          <a:xfrm>
            <a:off x="11808602" y="5481179"/>
            <a:ext cx="927101" cy="927101"/>
          </a:xfrm>
          <a:prstGeom prst="ellipse">
            <a:avLst/>
          </a:prstGeom>
          <a:gradFill>
            <a:gsLst>
              <a:gs pos="0">
                <a:schemeClr val="accent6">
                  <a:lumOff val="-8741"/>
                </a:schemeClr>
              </a:gs>
              <a:gs pos="100000">
                <a:srgbClr val="BD4E9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dirty="0"/>
              <a:t>3</a:t>
            </a:r>
            <a:endParaRPr dirty="0"/>
          </a:p>
        </p:txBody>
      </p:sp>
      <p:sp>
        <p:nvSpPr>
          <p:cNvPr id="206" name="Текст"/>
          <p:cNvSpPr txBox="1"/>
          <p:nvPr/>
        </p:nvSpPr>
        <p:spPr>
          <a:xfrm>
            <a:off x="3975893" y="4457699"/>
            <a:ext cx="127001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2400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08" name="Линия"/>
          <p:cNvSpPr/>
          <p:nvPr/>
        </p:nvSpPr>
        <p:spPr>
          <a:xfrm flipH="1">
            <a:off x="6427708" y="6961186"/>
            <a:ext cx="285727" cy="0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22" name="HoReCa"/>
          <p:cNvSpPr txBox="1"/>
          <p:nvPr/>
        </p:nvSpPr>
        <p:spPr>
          <a:xfrm>
            <a:off x="7522144" y="1244600"/>
            <a:ext cx="421460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000"/>
              </a:spcBef>
              <a:defRPr sz="3000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 err="1"/>
              <a:t>HoReCa</a:t>
            </a:r>
            <a:endParaRPr b="1" dirty="0"/>
          </a:p>
        </p:txBody>
      </p:sp>
      <p:sp>
        <p:nvSpPr>
          <p:cNvPr id="23" name="Потребитель"/>
          <p:cNvSpPr txBox="1"/>
          <p:nvPr/>
        </p:nvSpPr>
        <p:spPr>
          <a:xfrm>
            <a:off x="892629" y="1244600"/>
            <a:ext cx="4939185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000"/>
              </a:spcBef>
              <a:defRPr sz="3000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b="1" dirty="0"/>
              <a:t>Клиент</a:t>
            </a:r>
            <a:endParaRPr b="1" dirty="0"/>
          </a:p>
        </p:txBody>
      </p:sp>
      <p:sp>
        <p:nvSpPr>
          <p:cNvPr id="24" name="Установить приложение, заполнить профиль"/>
          <p:cNvSpPr txBox="1"/>
          <p:nvPr/>
        </p:nvSpPr>
        <p:spPr>
          <a:xfrm>
            <a:off x="6962157" y="1767389"/>
            <a:ext cx="4340046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b="1" dirty="0"/>
              <a:t>УСТАНОВКА</a:t>
            </a:r>
          </a:p>
          <a:p>
            <a:r>
              <a:rPr dirty="0" err="1"/>
              <a:t>Установить</a:t>
            </a:r>
            <a:r>
              <a:rPr dirty="0"/>
              <a:t> </a:t>
            </a:r>
            <a:r>
              <a:rPr dirty="0" err="1"/>
              <a:t>приложение</a:t>
            </a:r>
            <a:r>
              <a:rPr dirty="0"/>
              <a:t>, </a:t>
            </a:r>
            <a:r>
              <a:rPr dirty="0" err="1"/>
              <a:t>заполнить</a:t>
            </a:r>
            <a:r>
              <a:rPr dirty="0"/>
              <a:t> </a:t>
            </a:r>
            <a:r>
              <a:rPr dirty="0" err="1"/>
              <a:t>профиль</a:t>
            </a:r>
            <a:r>
              <a:rPr lang="ru-RU" dirty="0"/>
              <a:t>, подписать договор</a:t>
            </a:r>
            <a:endParaRPr dirty="0"/>
          </a:p>
        </p:txBody>
      </p:sp>
      <p:sp>
        <p:nvSpPr>
          <p:cNvPr id="25" name="В заведении сообщить  продавцу/ официанту, что будет оплачивать через Face Pay (в будущем достаточно активного приложения)"/>
          <p:cNvSpPr txBox="1"/>
          <p:nvPr/>
        </p:nvSpPr>
        <p:spPr>
          <a:xfrm>
            <a:off x="1166985" y="2980193"/>
            <a:ext cx="5300425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457200">
              <a:defRPr sz="2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b="1" dirty="0"/>
              <a:t>НАЧАЛО РАБОТЫ</a:t>
            </a:r>
          </a:p>
          <a:p>
            <a:pPr marL="342900" indent="-342900">
              <a:buFontTx/>
              <a:buChar char="-"/>
            </a:pPr>
            <a:r>
              <a:rPr dirty="0" err="1"/>
              <a:t>сообщить</a:t>
            </a:r>
            <a:r>
              <a:rPr dirty="0"/>
              <a:t> </a:t>
            </a:r>
            <a:r>
              <a:rPr dirty="0" err="1"/>
              <a:t>продавцу</a:t>
            </a:r>
            <a:r>
              <a:rPr lang="ru-RU" dirty="0"/>
              <a:t> об оплате</a:t>
            </a:r>
            <a:r>
              <a:rPr dirty="0"/>
              <a:t> </a:t>
            </a:r>
            <a:r>
              <a:rPr dirty="0" err="1"/>
              <a:t>через</a:t>
            </a:r>
            <a:r>
              <a:rPr dirty="0"/>
              <a:t> F</a:t>
            </a:r>
            <a:r>
              <a:rPr lang="en-US" dirty="0"/>
              <a:t>P</a:t>
            </a:r>
            <a:endParaRPr lang="ru-RU" dirty="0"/>
          </a:p>
          <a:p>
            <a:pPr marL="285750" indent="-285750">
              <a:buFontTx/>
              <a:buChar char="-"/>
            </a:pPr>
            <a:r>
              <a:rPr lang="ru-RU" dirty="0"/>
              <a:t>активизировать приложение или улыбнуться на камер</a:t>
            </a:r>
            <a:endParaRPr sz="2400" dirty="0"/>
          </a:p>
        </p:txBody>
      </p:sp>
      <p:sp>
        <p:nvSpPr>
          <p:cNvPr id="26" name="2"/>
          <p:cNvSpPr/>
          <p:nvPr/>
        </p:nvSpPr>
        <p:spPr>
          <a:xfrm>
            <a:off x="11781826" y="2960249"/>
            <a:ext cx="927101" cy="927100"/>
          </a:xfrm>
          <a:prstGeom prst="ellipse">
            <a:avLst/>
          </a:prstGeom>
          <a:gradFill>
            <a:gsLst>
              <a:gs pos="0">
                <a:schemeClr val="accent6">
                  <a:lumOff val="-8741"/>
                </a:schemeClr>
              </a:gs>
              <a:gs pos="100000">
                <a:srgbClr val="BD4E9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sp>
        <p:nvSpPr>
          <p:cNvPr id="27" name="2"/>
          <p:cNvSpPr/>
          <p:nvPr/>
        </p:nvSpPr>
        <p:spPr>
          <a:xfrm>
            <a:off x="33752" y="3106174"/>
            <a:ext cx="927101" cy="927100"/>
          </a:xfrm>
          <a:prstGeom prst="ellipse">
            <a:avLst/>
          </a:prstGeom>
          <a:gradFill>
            <a:gsLst>
              <a:gs pos="0">
                <a:schemeClr val="accent6">
                  <a:lumOff val="-8741"/>
                </a:schemeClr>
              </a:gs>
              <a:gs pos="100000">
                <a:srgbClr val="BD4E9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2</a:t>
            </a:r>
          </a:p>
        </p:txBody>
      </p:sp>
      <p:sp>
        <p:nvSpPr>
          <p:cNvPr id="28" name="Линия"/>
          <p:cNvSpPr/>
          <p:nvPr/>
        </p:nvSpPr>
        <p:spPr>
          <a:xfrm flipH="1">
            <a:off x="6252254" y="3171820"/>
            <a:ext cx="551566" cy="0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30" name="Улыбнуться на камеру или активизировать приложение"/>
          <p:cNvSpPr txBox="1"/>
          <p:nvPr/>
        </p:nvSpPr>
        <p:spPr>
          <a:xfrm>
            <a:off x="6929226" y="5350250"/>
            <a:ext cx="502466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457200">
              <a:defRPr sz="2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b="1" dirty="0"/>
              <a:t>ЗАКРЫТИЕ</a:t>
            </a:r>
          </a:p>
          <a:p>
            <a:pPr marL="342900" indent="-342900">
              <a:buFontTx/>
              <a:buChar char="-"/>
            </a:pPr>
            <a:r>
              <a:rPr lang="ru-RU" dirty="0"/>
              <a:t>выслать в приложение чек</a:t>
            </a:r>
          </a:p>
          <a:p>
            <a:pPr marL="342900" indent="-342900">
              <a:buFontTx/>
              <a:buChar char="-"/>
            </a:pPr>
            <a:r>
              <a:rPr lang="ru-RU" dirty="0"/>
              <a:t>получить уведомление об оплате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7326" y="7404573"/>
            <a:ext cx="1029128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/>
              <a:t>Optional</a:t>
            </a:r>
            <a:endParaRPr kumimoji="0" lang="ru-RU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35" name="4"/>
          <p:cNvSpPr/>
          <p:nvPr/>
        </p:nvSpPr>
        <p:spPr>
          <a:xfrm>
            <a:off x="11814824" y="6711807"/>
            <a:ext cx="927101" cy="927101"/>
          </a:xfrm>
          <a:prstGeom prst="ellipse">
            <a:avLst/>
          </a:prstGeom>
          <a:gradFill>
            <a:gsLst>
              <a:gs pos="0">
                <a:schemeClr val="accent6">
                  <a:lumOff val="-8741"/>
                </a:schemeClr>
              </a:gs>
              <a:gs pos="100000">
                <a:srgbClr val="BD4E9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dirty="0"/>
              <a:t>4</a:t>
            </a:r>
            <a:endParaRPr dirty="0"/>
          </a:p>
        </p:txBody>
      </p:sp>
      <p:sp>
        <p:nvSpPr>
          <p:cNvPr id="36" name="Улыбнуться на камеру или активизировать приложение"/>
          <p:cNvSpPr txBox="1"/>
          <p:nvPr/>
        </p:nvSpPr>
        <p:spPr>
          <a:xfrm>
            <a:off x="6969590" y="6716911"/>
            <a:ext cx="4955220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457200">
              <a:defRPr sz="2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b="1" dirty="0"/>
              <a:t>ВЫПЛАТА</a:t>
            </a:r>
          </a:p>
          <a:p>
            <a:pPr marL="342900" indent="-342900">
              <a:buFontTx/>
              <a:buChar char="-"/>
            </a:pPr>
            <a:r>
              <a:rPr lang="ru-RU" dirty="0"/>
              <a:t>получить оплату на счет, </a:t>
            </a:r>
          </a:p>
          <a:p>
            <a:pPr marL="342900" indent="-342900">
              <a:buFontTx/>
              <a:buChar char="-"/>
            </a:pPr>
            <a:r>
              <a:rPr lang="ru-RU" dirty="0"/>
              <a:t>ознакомиться с обратной связью, </a:t>
            </a:r>
          </a:p>
          <a:p>
            <a:pPr marL="342900" indent="-342900">
              <a:buFontTx/>
              <a:buChar char="-"/>
            </a:pPr>
            <a:r>
              <a:rPr lang="ru-RU" dirty="0"/>
              <a:t>получить отчет о покупателях</a:t>
            </a:r>
            <a:endParaRPr lang="ru-RU" b="1" dirty="0"/>
          </a:p>
          <a:p>
            <a:pPr marL="342900" indent="-342900">
              <a:buFontTx/>
              <a:buChar char="-"/>
            </a:pPr>
            <a:endParaRPr lang="ru-RU" b="1" dirty="0"/>
          </a:p>
          <a:p>
            <a:r>
              <a:rPr lang="ru-RU" b="1" dirty="0"/>
              <a:t>МАРКЕТИНГ</a:t>
            </a:r>
          </a:p>
          <a:p>
            <a:pPr marL="342900" indent="-342900">
              <a:buFontTx/>
              <a:buChar char="-"/>
            </a:pPr>
            <a:r>
              <a:rPr lang="ru-RU" dirty="0" err="1"/>
              <a:t>геотаргетинг</a:t>
            </a:r>
            <a:r>
              <a:rPr lang="ru-RU" dirty="0"/>
              <a:t> реклама</a:t>
            </a:r>
            <a:r>
              <a:rPr lang="en-US" dirty="0"/>
              <a:t> </a:t>
            </a:r>
            <a:r>
              <a:rPr lang="ru-RU" dirty="0"/>
              <a:t>через </a:t>
            </a:r>
            <a:r>
              <a:rPr lang="en-US" dirty="0"/>
              <a:t>app</a:t>
            </a:r>
            <a:endParaRPr lang="ru-RU" dirty="0"/>
          </a:p>
          <a:p>
            <a:pPr marL="342900" indent="-342900">
              <a:buFontTx/>
              <a:buChar char="-"/>
            </a:pPr>
            <a:r>
              <a:rPr lang="en-US" dirty="0"/>
              <a:t>e-mail </a:t>
            </a:r>
            <a:r>
              <a:rPr lang="ru-RU" dirty="0"/>
              <a:t>рассылка</a:t>
            </a:r>
          </a:p>
          <a:p>
            <a:pPr marL="342900" indent="-342900">
              <a:buFontTx/>
              <a:buChar char="-"/>
            </a:pPr>
            <a:r>
              <a:rPr lang="en-US" dirty="0"/>
              <a:t>look-a-like </a:t>
            </a:r>
            <a:r>
              <a:rPr lang="ru-RU" dirty="0"/>
              <a:t>активации</a:t>
            </a:r>
          </a:p>
        </p:txBody>
      </p:sp>
      <p:sp>
        <p:nvSpPr>
          <p:cNvPr id="37" name="Линия"/>
          <p:cNvSpPr/>
          <p:nvPr/>
        </p:nvSpPr>
        <p:spPr>
          <a:xfrm flipH="1">
            <a:off x="6489171" y="8510390"/>
            <a:ext cx="285727" cy="0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38" name="4"/>
          <p:cNvSpPr/>
          <p:nvPr/>
        </p:nvSpPr>
        <p:spPr>
          <a:xfrm>
            <a:off x="11810062" y="7878625"/>
            <a:ext cx="927101" cy="927101"/>
          </a:xfrm>
          <a:prstGeom prst="ellipse">
            <a:avLst/>
          </a:prstGeom>
          <a:gradFill>
            <a:gsLst>
              <a:gs pos="0">
                <a:schemeClr val="accent6">
                  <a:lumOff val="-8741"/>
                </a:schemeClr>
              </a:gs>
              <a:gs pos="100000">
                <a:srgbClr val="BD4E9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/>
              <a:t>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0812940"/>
      </p:ext>
    </p:extLst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Прямоугольник"/>
          <p:cNvSpPr/>
          <p:nvPr/>
        </p:nvSpPr>
        <p:spPr>
          <a:xfrm>
            <a:off x="6603036" y="1043274"/>
            <a:ext cx="5926543" cy="5286718"/>
          </a:xfrm>
          <a:prstGeom prst="rect">
            <a:avLst/>
          </a:prstGeom>
          <a:solidFill>
            <a:srgbClr val="FCFCF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9" name="Прямоугольник"/>
          <p:cNvSpPr/>
          <p:nvPr/>
        </p:nvSpPr>
        <p:spPr>
          <a:xfrm>
            <a:off x="462086" y="1363002"/>
            <a:ext cx="5926543" cy="5286718"/>
          </a:xfrm>
          <a:prstGeom prst="rect">
            <a:avLst/>
          </a:prstGeom>
          <a:solidFill>
            <a:srgbClr val="FCFCF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D3DAD7"/>
                </a:solidFill>
              </a:defRPr>
            </a:pPr>
            <a:endParaRPr/>
          </a:p>
        </p:txBody>
      </p:sp>
      <p:sp>
        <p:nvSpPr>
          <p:cNvPr id="280" name="Линия"/>
          <p:cNvSpPr/>
          <p:nvPr/>
        </p:nvSpPr>
        <p:spPr>
          <a:xfrm>
            <a:off x="-30800" y="1025378"/>
            <a:ext cx="13095524" cy="1"/>
          </a:xfrm>
          <a:prstGeom prst="line">
            <a:avLst/>
          </a:prstGeom>
          <a:ln w="12700">
            <a:solidFill>
              <a:srgbClr val="D3DAD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281" name="HoReCa"/>
          <p:cNvSpPr txBox="1"/>
          <p:nvPr/>
        </p:nvSpPr>
        <p:spPr>
          <a:xfrm>
            <a:off x="7528712" y="1592886"/>
            <a:ext cx="421460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000"/>
              </a:spcBef>
              <a:defRPr sz="3000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 err="1"/>
              <a:t>HoReCa</a:t>
            </a:r>
            <a:endParaRPr b="1" dirty="0"/>
          </a:p>
        </p:txBody>
      </p:sp>
      <p:sp>
        <p:nvSpPr>
          <p:cNvPr id="282" name="Потребитель"/>
          <p:cNvSpPr txBox="1"/>
          <p:nvPr/>
        </p:nvSpPr>
        <p:spPr>
          <a:xfrm>
            <a:off x="892629" y="1592886"/>
            <a:ext cx="493918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000"/>
              </a:spcBef>
              <a:defRPr sz="3000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b="1" dirty="0"/>
              <a:t>Клиент</a:t>
            </a:r>
            <a:endParaRPr b="1" dirty="0"/>
          </a:p>
        </p:txBody>
      </p:sp>
      <p:sp>
        <p:nvSpPr>
          <p:cNvPr id="283" name="2.9% + 1 ₽…"/>
          <p:cNvSpPr txBox="1"/>
          <p:nvPr/>
        </p:nvSpPr>
        <p:spPr>
          <a:xfrm>
            <a:off x="7003076" y="1827529"/>
            <a:ext cx="5265870" cy="482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90000"/>
              </a:lnSpc>
              <a:defRPr sz="14400"/>
            </a:pPr>
            <a:r>
              <a:rPr sz="8000" dirty="0">
                <a:solidFill>
                  <a:srgbClr val="53585F"/>
                </a:solidFill>
              </a:rPr>
              <a:t>2.9% </a:t>
            </a:r>
            <a:r>
              <a:rPr sz="3500" baseline="51428" dirty="0">
                <a:solidFill>
                  <a:srgbClr val="A6AAA9"/>
                </a:solidFill>
              </a:rPr>
              <a:t>+</a:t>
            </a:r>
            <a:r>
              <a:rPr sz="3500" baseline="51428" dirty="0">
                <a:solidFill>
                  <a:srgbClr val="53585F"/>
                </a:solidFill>
              </a:rPr>
              <a:t> 1 ₽</a:t>
            </a:r>
            <a:r>
              <a:rPr dirty="0"/>
              <a:t> </a:t>
            </a:r>
          </a:p>
          <a:p>
            <a:pPr>
              <a:defRPr sz="2000">
                <a:solidFill>
                  <a:srgbClr val="A6AAA9"/>
                </a:solidFill>
              </a:defRPr>
            </a:pPr>
            <a:r>
              <a:rPr dirty="0" err="1"/>
              <a:t>за</a:t>
            </a:r>
            <a:r>
              <a:rPr dirty="0"/>
              <a:t> </a:t>
            </a:r>
            <a:r>
              <a:rPr dirty="0" err="1"/>
              <a:t>успешную</a:t>
            </a:r>
            <a:r>
              <a:rPr dirty="0"/>
              <a:t> </a:t>
            </a:r>
            <a:r>
              <a:rPr dirty="0" err="1"/>
              <a:t>транзакцию</a:t>
            </a:r>
            <a:r>
              <a:rPr dirty="0"/>
              <a:t> </a:t>
            </a: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карте</a:t>
            </a:r>
            <a:endParaRPr dirty="0"/>
          </a:p>
          <a:p>
            <a:pPr>
              <a:defRPr sz="2000">
                <a:solidFill>
                  <a:srgbClr val="53585F"/>
                </a:solidFill>
              </a:defRPr>
            </a:pPr>
            <a:endParaRPr dirty="0"/>
          </a:p>
          <a:p>
            <a:pPr>
              <a:defRPr sz="4000">
                <a:solidFill>
                  <a:srgbClr val="53585F"/>
                </a:solidFill>
              </a:defRPr>
            </a:pP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договоренности</a:t>
            </a:r>
            <a:endParaRPr dirty="0"/>
          </a:p>
          <a:p>
            <a:pPr>
              <a:defRPr sz="2000">
                <a:solidFill>
                  <a:srgbClr val="A6AAA9"/>
                </a:solidFill>
              </a:defRPr>
            </a:pPr>
            <a:r>
              <a:rPr dirty="0" err="1"/>
              <a:t>реклама</a:t>
            </a:r>
            <a:r>
              <a:rPr dirty="0"/>
              <a:t> (look-a-like, </a:t>
            </a:r>
            <a:r>
              <a:rPr dirty="0" err="1"/>
              <a:t>геотаргетинг</a:t>
            </a:r>
            <a:r>
              <a:rPr dirty="0"/>
              <a:t>)</a:t>
            </a:r>
          </a:p>
          <a:p>
            <a:pPr>
              <a:defRPr sz="2000">
                <a:solidFill>
                  <a:srgbClr val="A6AAA9"/>
                </a:solidFill>
              </a:defRPr>
            </a:pPr>
            <a:endParaRPr dirty="0"/>
          </a:p>
          <a:p>
            <a:pPr>
              <a:defRPr sz="4000">
                <a:solidFill>
                  <a:srgbClr val="53585F"/>
                </a:solidFill>
              </a:defRPr>
            </a:pPr>
            <a:r>
              <a:rPr dirty="0"/>
              <a:t>1</a:t>
            </a:r>
            <a:r>
              <a:rPr sz="3500" dirty="0"/>
              <a:t>₽</a:t>
            </a:r>
          </a:p>
          <a:p>
            <a:pPr>
              <a:defRPr sz="2000">
                <a:solidFill>
                  <a:srgbClr val="A6AAA9"/>
                </a:solidFill>
              </a:defRPr>
            </a:pPr>
            <a:r>
              <a:rPr dirty="0" err="1"/>
              <a:t>за</a:t>
            </a:r>
            <a:r>
              <a:rPr dirty="0"/>
              <a:t> </a:t>
            </a:r>
            <a:r>
              <a:rPr dirty="0" err="1"/>
              <a:t>запрос</a:t>
            </a:r>
            <a:r>
              <a:rPr dirty="0"/>
              <a:t> </a:t>
            </a:r>
            <a:r>
              <a:rPr dirty="0" err="1"/>
              <a:t>профиля</a:t>
            </a:r>
            <a:r>
              <a:rPr dirty="0"/>
              <a:t> </a:t>
            </a:r>
            <a:r>
              <a:rPr dirty="0" err="1"/>
              <a:t>клиента</a:t>
            </a:r>
            <a:endParaRPr dirty="0"/>
          </a:p>
        </p:txBody>
      </p:sp>
      <p:sp>
        <p:nvSpPr>
          <p:cNvPr id="284" name="Монетизация"/>
          <p:cNvSpPr txBox="1"/>
          <p:nvPr/>
        </p:nvSpPr>
        <p:spPr>
          <a:xfrm>
            <a:off x="4187798" y="-3146"/>
            <a:ext cx="4658328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 err="1"/>
              <a:t>Монетизация</a:t>
            </a:r>
            <a:endParaRPr b="1" dirty="0"/>
          </a:p>
        </p:txBody>
      </p:sp>
      <p:sp>
        <p:nvSpPr>
          <p:cNvPr id="285" name="Бесплатно…"/>
          <p:cNvSpPr txBox="1"/>
          <p:nvPr/>
        </p:nvSpPr>
        <p:spPr>
          <a:xfrm>
            <a:off x="729286" y="2710419"/>
            <a:ext cx="5265870" cy="201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6000">
                <a:solidFill>
                  <a:srgbClr val="53585F"/>
                </a:solidFill>
              </a:defRPr>
            </a:pPr>
            <a:r>
              <a:t>Бесплатно</a:t>
            </a:r>
          </a:p>
          <a:p>
            <a:pPr>
              <a:defRPr sz="3000">
                <a:solidFill>
                  <a:srgbClr val="53585F"/>
                </a:solidFill>
              </a:defRPr>
            </a:pPr>
            <a:endParaRPr/>
          </a:p>
          <a:p>
            <a:pPr defTabSz="457200"/>
            <a:r>
              <a:t>+ Сash back бонусами</a:t>
            </a:r>
          </a:p>
        </p:txBody>
      </p:sp>
      <p:sp>
        <p:nvSpPr>
          <p:cNvPr id="286" name="Линия"/>
          <p:cNvSpPr/>
          <p:nvPr/>
        </p:nvSpPr>
        <p:spPr>
          <a:xfrm>
            <a:off x="892629" y="2417076"/>
            <a:ext cx="4939184" cy="1"/>
          </a:xfrm>
          <a:prstGeom prst="line">
            <a:avLst/>
          </a:prstGeom>
          <a:ln w="12700">
            <a:solidFill>
              <a:srgbClr val="DCDEE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287" name="Линия"/>
          <p:cNvSpPr/>
          <p:nvPr/>
        </p:nvSpPr>
        <p:spPr>
          <a:xfrm>
            <a:off x="7166419" y="2417076"/>
            <a:ext cx="4939185" cy="1"/>
          </a:xfrm>
          <a:prstGeom prst="line">
            <a:avLst/>
          </a:prstGeom>
          <a:ln w="12700">
            <a:solidFill>
              <a:srgbClr val="DCDEE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288" name="Конкуренты и аналоги"/>
          <p:cNvSpPr txBox="1"/>
          <p:nvPr/>
        </p:nvSpPr>
        <p:spPr>
          <a:xfrm>
            <a:off x="4032808" y="6771518"/>
            <a:ext cx="493918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000"/>
              </a:spcBef>
              <a:defRPr sz="3000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b="1" dirty="0" err="1"/>
              <a:t>Конкуренты</a:t>
            </a:r>
            <a:r>
              <a:rPr b="1" dirty="0"/>
              <a:t> и </a:t>
            </a:r>
            <a:r>
              <a:rPr b="1" dirty="0" err="1"/>
              <a:t>аналоги</a:t>
            </a:r>
            <a:endParaRPr b="1" dirty="0"/>
          </a:p>
        </p:txBody>
      </p:sp>
      <p:sp>
        <p:nvSpPr>
          <p:cNvPr id="289" name="Торговый эквайринг:…"/>
          <p:cNvSpPr txBox="1"/>
          <p:nvPr/>
        </p:nvSpPr>
        <p:spPr>
          <a:xfrm>
            <a:off x="729286" y="7606972"/>
            <a:ext cx="5265869" cy="156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900" b="1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Торговый</a:t>
            </a:r>
            <a:r>
              <a:rPr dirty="0"/>
              <a:t> </a:t>
            </a:r>
            <a:r>
              <a:rPr dirty="0" err="1"/>
              <a:t>эквайринг</a:t>
            </a:r>
            <a:r>
              <a:rPr dirty="0"/>
              <a:t>:</a:t>
            </a:r>
          </a:p>
          <a:p>
            <a:pPr algn="l">
              <a:defRPr sz="1900">
                <a:solidFill>
                  <a:srgbClr val="53585F"/>
                </a:solidFill>
              </a:defRPr>
            </a:pPr>
            <a:endParaRPr dirty="0"/>
          </a:p>
          <a:p>
            <a:pPr algn="l">
              <a:defRPr sz="1900">
                <a:solidFill>
                  <a:srgbClr val="53585F"/>
                </a:solidFill>
              </a:defRPr>
            </a:pPr>
            <a:r>
              <a:rPr dirty="0" err="1"/>
              <a:t>Сбербанк</a:t>
            </a:r>
            <a:r>
              <a:rPr dirty="0"/>
              <a:t>: 0.5-2.2% + 2 </a:t>
            </a:r>
            <a:r>
              <a:rPr dirty="0" err="1"/>
              <a:t>т.р</a:t>
            </a:r>
            <a:r>
              <a:rPr dirty="0"/>
              <a:t>./</a:t>
            </a:r>
            <a:r>
              <a:rPr dirty="0" err="1"/>
              <a:t>мес</a:t>
            </a:r>
            <a:r>
              <a:rPr dirty="0"/>
              <a:t> </a:t>
            </a:r>
            <a:r>
              <a:rPr dirty="0" err="1"/>
              <a:t>за</a:t>
            </a:r>
            <a:r>
              <a:rPr dirty="0"/>
              <a:t> </a:t>
            </a:r>
            <a:r>
              <a:rPr dirty="0" err="1"/>
              <a:t>терминал</a:t>
            </a:r>
            <a:endParaRPr dirty="0"/>
          </a:p>
          <a:p>
            <a:pPr algn="l">
              <a:defRPr sz="1900">
                <a:solidFill>
                  <a:srgbClr val="53585F"/>
                </a:solidFill>
              </a:defRPr>
            </a:pPr>
            <a:r>
              <a:rPr dirty="0" err="1"/>
              <a:t>Промсвязьбанк</a:t>
            </a:r>
            <a:r>
              <a:rPr dirty="0"/>
              <a:t>: 1.8%</a:t>
            </a:r>
          </a:p>
          <a:p>
            <a:pPr algn="l">
              <a:defRPr sz="1900">
                <a:solidFill>
                  <a:srgbClr val="53585F"/>
                </a:solidFill>
              </a:defRPr>
            </a:pPr>
            <a:r>
              <a:rPr dirty="0" err="1"/>
              <a:t>Альфабанк</a:t>
            </a:r>
            <a:r>
              <a:rPr dirty="0"/>
              <a:t>: 2.75% (</a:t>
            </a:r>
            <a:r>
              <a:rPr dirty="0" err="1"/>
              <a:t>не</a:t>
            </a:r>
            <a:r>
              <a:rPr dirty="0"/>
              <a:t> </a:t>
            </a:r>
            <a:r>
              <a:rPr dirty="0" err="1"/>
              <a:t>менее</a:t>
            </a:r>
            <a:r>
              <a:rPr dirty="0"/>
              <a:t> 5 р.)</a:t>
            </a:r>
          </a:p>
        </p:txBody>
      </p:sp>
      <p:sp>
        <p:nvSpPr>
          <p:cNvPr id="290" name="Платёжный шлюз:…"/>
          <p:cNvSpPr txBox="1"/>
          <p:nvPr/>
        </p:nvSpPr>
        <p:spPr>
          <a:xfrm>
            <a:off x="7003077" y="7395297"/>
            <a:ext cx="5265870" cy="156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1900" b="1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Платёжный</a:t>
            </a:r>
            <a:r>
              <a:rPr dirty="0"/>
              <a:t> </a:t>
            </a:r>
            <a:r>
              <a:rPr dirty="0" err="1"/>
              <a:t>шлюз</a:t>
            </a:r>
            <a:r>
              <a:rPr dirty="0"/>
              <a:t>:</a:t>
            </a:r>
          </a:p>
          <a:p>
            <a:pPr algn="l">
              <a:defRPr sz="1900" b="1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>
              <a:defRPr sz="1900">
                <a:solidFill>
                  <a:srgbClr val="53585F"/>
                </a:solidFill>
              </a:defRPr>
            </a:pPr>
            <a:r>
              <a:rPr dirty="0" err="1"/>
              <a:t>Тинькофф</a:t>
            </a:r>
            <a:r>
              <a:rPr dirty="0"/>
              <a:t> </a:t>
            </a:r>
            <a:r>
              <a:rPr dirty="0" err="1"/>
              <a:t>банк</a:t>
            </a:r>
            <a:r>
              <a:rPr dirty="0"/>
              <a:t>: 2.3% - 2.79%</a:t>
            </a:r>
          </a:p>
          <a:p>
            <a:pPr algn="l">
              <a:defRPr sz="1900">
                <a:solidFill>
                  <a:srgbClr val="53585F"/>
                </a:solidFill>
              </a:defRPr>
            </a:pPr>
            <a:r>
              <a:rPr dirty="0"/>
              <a:t>Braintree: 2.9% + 0.30€</a:t>
            </a:r>
          </a:p>
          <a:p>
            <a:pPr algn="l">
              <a:defRPr sz="1900">
                <a:solidFill>
                  <a:srgbClr val="53585F"/>
                </a:solidFill>
              </a:defRPr>
            </a:pPr>
            <a:r>
              <a:rPr dirty="0"/>
              <a:t>Stripe: 2.9% + 0.30$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Линия"/>
          <p:cNvSpPr/>
          <p:nvPr/>
        </p:nvSpPr>
        <p:spPr>
          <a:xfrm>
            <a:off x="-30800" y="1025378"/>
            <a:ext cx="13095524" cy="1"/>
          </a:xfrm>
          <a:prstGeom prst="line">
            <a:avLst/>
          </a:prstGeom>
          <a:ln w="12700">
            <a:solidFill>
              <a:srgbClr val="D3DAD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340" name="Наша команда"/>
          <p:cNvSpPr txBox="1"/>
          <p:nvPr/>
        </p:nvSpPr>
        <p:spPr>
          <a:xfrm>
            <a:off x="4057902" y="44079"/>
            <a:ext cx="5426165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b="1" dirty="0"/>
              <a:t>Карта развития</a:t>
            </a:r>
            <a:endParaRPr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346" y="1317708"/>
            <a:ext cx="12500588" cy="663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13855"/>
      </p:ext>
    </p:extLst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Линия"/>
          <p:cNvSpPr/>
          <p:nvPr/>
        </p:nvSpPr>
        <p:spPr>
          <a:xfrm>
            <a:off x="-30800" y="1025378"/>
            <a:ext cx="13095524" cy="1"/>
          </a:xfrm>
          <a:prstGeom prst="line">
            <a:avLst/>
          </a:prstGeom>
          <a:ln w="12700">
            <a:solidFill>
              <a:srgbClr val="D3DAD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340" name="Наша команда"/>
          <p:cNvSpPr txBox="1"/>
          <p:nvPr/>
        </p:nvSpPr>
        <p:spPr>
          <a:xfrm>
            <a:off x="4348847" y="44079"/>
            <a:ext cx="4844275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ru-RU" b="1" dirty="0"/>
              <a:t>Продвижение</a:t>
            </a:r>
            <a:endParaRPr b="1" dirty="0"/>
          </a:p>
        </p:txBody>
      </p:sp>
      <p:sp>
        <p:nvSpPr>
          <p:cNvPr id="7" name="TextBox 6"/>
          <p:cNvSpPr txBox="1"/>
          <p:nvPr/>
        </p:nvSpPr>
        <p:spPr>
          <a:xfrm>
            <a:off x="73975" y="1371053"/>
            <a:ext cx="9258079" cy="43345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ru-RU" sz="2500" b="1" dirty="0">
              <a:solidFill>
                <a:schemeClr val="accent6"/>
              </a:solidFill>
              <a:latin typeface="Helvetica"/>
              <a:ea typeface="Helvetica"/>
              <a:cs typeface="Helvetica"/>
            </a:endParaRPr>
          </a:p>
          <a:p>
            <a:pPr marL="457200" indent="-457200" algn="l">
              <a:buFontTx/>
              <a:buAutoNum type="arabicPeriod"/>
            </a:pP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Реклама на столах/кассовых стойках у партнеров</a:t>
            </a:r>
            <a:endParaRPr lang="en-US" sz="2500" b="1" dirty="0">
              <a:solidFill>
                <a:schemeClr val="accent6"/>
              </a:solidFill>
              <a:latin typeface="Helvetica"/>
              <a:ea typeface="Helvetica"/>
              <a:cs typeface="Helvetica"/>
            </a:endParaRPr>
          </a:p>
          <a:p>
            <a:pPr algn="l"/>
            <a:r>
              <a:rPr lang="ru-RU" sz="2500" dirty="0">
                <a:solidFill>
                  <a:schemeClr val="tx1"/>
                </a:solidFill>
                <a:latin typeface="Helvetica"/>
                <a:ea typeface="Helvetica"/>
                <a:cs typeface="Helvetica"/>
              </a:rPr>
              <a:t>Спец условия для первых клиентов</a:t>
            </a:r>
          </a:p>
          <a:p>
            <a:pPr marR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2. Работа с </a:t>
            </a:r>
            <a:r>
              <a:rPr lang="ru-RU" sz="2500" b="1" dirty="0" err="1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блоггерами</a:t>
            </a: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 и лидерами мнений</a:t>
            </a:r>
          </a:p>
          <a:p>
            <a:pPr marR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sz="2500" dirty="0">
                <a:solidFill>
                  <a:schemeClr val="tx1"/>
                </a:solidFill>
                <a:latin typeface="Helvetica"/>
                <a:ea typeface="Helvetica"/>
                <a:cs typeface="Helvetica"/>
              </a:rPr>
              <a:t>Публикации на тех сайтах</a:t>
            </a:r>
          </a:p>
          <a:p>
            <a:pPr marR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sz="2500" dirty="0">
                <a:solidFill>
                  <a:schemeClr val="tx1"/>
                </a:solidFill>
                <a:latin typeface="Helvetica"/>
                <a:ea typeface="Helvetica"/>
                <a:cs typeface="Helvetica"/>
              </a:rPr>
              <a:t>Реклама у </a:t>
            </a:r>
            <a:r>
              <a:rPr lang="ru-RU" sz="2500" dirty="0" err="1">
                <a:solidFill>
                  <a:schemeClr val="tx1"/>
                </a:solidFill>
                <a:latin typeface="Helvetica"/>
                <a:ea typeface="Helvetica"/>
                <a:cs typeface="Helvetica"/>
              </a:rPr>
              <a:t>блоггеров</a:t>
            </a:r>
            <a:endParaRPr lang="ru-RU" sz="2500" dirty="0">
              <a:solidFill>
                <a:schemeClr val="tx1"/>
              </a:solidFill>
              <a:latin typeface="Helvetica"/>
              <a:ea typeface="Helvetica"/>
              <a:cs typeface="Helvetica"/>
            </a:endParaRPr>
          </a:p>
          <a:p>
            <a:pPr marR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3. Создание сайта и </a:t>
            </a:r>
            <a:r>
              <a:rPr lang="en-US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Y-</a:t>
            </a: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канала с </a:t>
            </a:r>
            <a:r>
              <a:rPr lang="en-US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How-to </a:t>
            </a: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видео</a:t>
            </a:r>
          </a:p>
          <a:p>
            <a:pPr algn="l"/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4. Контекстная реклама</a:t>
            </a:r>
          </a:p>
          <a:p>
            <a:pPr algn="l"/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5. Баннерная кампания в социальных сетях</a:t>
            </a:r>
          </a:p>
          <a:p>
            <a:pPr algn="l"/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5. Поиск партнера в банковской сфере</a:t>
            </a:r>
          </a:p>
          <a:p>
            <a:pPr algn="l"/>
            <a:endParaRPr lang="ru-RU" sz="2500" b="1" dirty="0">
              <a:solidFill>
                <a:schemeClr val="accent6"/>
              </a:solidFill>
              <a:latin typeface="Helvetica"/>
              <a:ea typeface="Helvetica"/>
              <a:cs typeface="Helvetic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380210" y="1286918"/>
            <a:ext cx="9770637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/>
              <a:t>STEP1 – </a:t>
            </a:r>
            <a:r>
              <a:rPr lang="ru-RU" b="1" dirty="0"/>
              <a:t>Фокус на Москву и Санкт-Петербург</a:t>
            </a:r>
            <a:endParaRPr kumimoji="0" lang="ru-RU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3975" y="5420797"/>
            <a:ext cx="9770637" cy="18107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/>
              <a:t>STEP</a:t>
            </a:r>
            <a:r>
              <a:rPr lang="ru-RU" b="1" dirty="0"/>
              <a:t>2</a:t>
            </a:r>
            <a:r>
              <a:rPr lang="en-US" b="1" dirty="0"/>
              <a:t> – </a:t>
            </a:r>
            <a:r>
              <a:rPr lang="ru-RU" b="1" dirty="0"/>
              <a:t>Выход на федеральных игроков</a:t>
            </a:r>
            <a:endParaRPr lang="ru-RU" sz="2500" b="1" dirty="0">
              <a:solidFill>
                <a:schemeClr val="accent6"/>
              </a:solidFill>
              <a:latin typeface="Helvetica"/>
              <a:ea typeface="Helvetica"/>
              <a:cs typeface="Helvetica"/>
            </a:endParaRP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Реклама на заправках у партнеров</a:t>
            </a: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Фокус на охват: размещение </a:t>
            </a:r>
            <a:r>
              <a:rPr lang="en-US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OLV</a:t>
            </a:r>
            <a:endParaRPr lang="ru-RU" sz="2500" b="1" dirty="0">
              <a:solidFill>
                <a:schemeClr val="accent6"/>
              </a:solidFill>
              <a:latin typeface="Helvetica"/>
              <a:ea typeface="Helvetica"/>
              <a:cs typeface="Helvetica"/>
            </a:endParaRP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Look-a-like </a:t>
            </a: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кампания на потребителей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975" y="7231549"/>
            <a:ext cx="9770637" cy="18107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/>
              <a:t>STEP</a:t>
            </a:r>
            <a:r>
              <a:rPr lang="ru-RU" b="1" dirty="0"/>
              <a:t>3</a:t>
            </a:r>
            <a:r>
              <a:rPr lang="en-US" b="1" dirty="0"/>
              <a:t> – </a:t>
            </a:r>
            <a:r>
              <a:rPr lang="ru-RU" b="1" dirty="0"/>
              <a:t>Национальный охват</a:t>
            </a:r>
            <a:endParaRPr lang="ru-RU" sz="2500" b="1" dirty="0">
              <a:solidFill>
                <a:schemeClr val="accent6"/>
              </a:solidFill>
              <a:latin typeface="Helvetica"/>
              <a:ea typeface="Helvetica"/>
              <a:cs typeface="Helvetica"/>
            </a:endParaRP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Выход на </a:t>
            </a:r>
            <a:r>
              <a:rPr lang="en-US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TV</a:t>
            </a: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OLV +</a:t>
            </a: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 </a:t>
            </a:r>
            <a:r>
              <a:rPr lang="en-US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digital </a:t>
            </a: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активации</a:t>
            </a: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ru-RU" sz="2500" b="1" dirty="0">
                <a:solidFill>
                  <a:schemeClr val="accent6"/>
                </a:solidFill>
                <a:latin typeface="Helvetica"/>
                <a:ea typeface="Helvetica"/>
                <a:cs typeface="Helvetica"/>
              </a:rPr>
              <a:t>Фокус на партнеров в городах 500+</a:t>
            </a:r>
          </a:p>
        </p:txBody>
      </p:sp>
    </p:spTree>
    <p:extLst>
      <p:ext uri="{BB962C8B-B14F-4D97-AF65-F5344CB8AC3E}">
        <p14:creationId xmlns:p14="http://schemas.microsoft.com/office/powerpoint/2010/main" val="1136559678"/>
      </p:ext>
    </p:extLst>
  </p:cSld>
  <p:clrMapOvr>
    <a:masterClrMapping/>
  </p:clrMapOvr>
  <p:transition xmlns:p14="http://schemas.microsoft.com/office/powerpoint/2010/main"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423</Words>
  <Application>Microsoft Macintosh PowerPoint</Application>
  <PresentationFormat>Custom</PresentationFormat>
  <Paragraphs>101</Paragraphs>
  <Slides>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Oleg Chepurin</dc:creator>
  <cp:lastModifiedBy>Александр Акименко</cp:lastModifiedBy>
  <cp:revision>59</cp:revision>
  <dcterms:modified xsi:type="dcterms:W3CDTF">2017-10-17T05:45:01Z</dcterms:modified>
</cp:coreProperties>
</file>